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9" r:id="rId4"/>
    <p:sldId id="265" r:id="rId5"/>
    <p:sldId id="261" r:id="rId6"/>
    <p:sldId id="264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36">
          <p15:clr>
            <a:srgbClr val="A4A3A4"/>
          </p15:clr>
        </p15:guide>
        <p15:guide id="2" pos="9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c Herzog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71" autoAdjust="0"/>
    <p:restoredTop sz="94727" autoAdjust="0"/>
  </p:normalViewPr>
  <p:slideViewPr>
    <p:cSldViewPr>
      <p:cViewPr varScale="1">
        <p:scale>
          <a:sx n="65" d="100"/>
          <a:sy n="65" d="100"/>
        </p:scale>
        <p:origin x="1416" y="60"/>
      </p:cViewPr>
      <p:guideLst>
        <p:guide orient="horz" pos="1536"/>
        <p:guide pos="9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6409DB3-21AB-4057-97E7-A350856A11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73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A935A193-85F2-44E6-AC63-17E6008B3C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181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5" name="Picture 11" descr="scifair_fron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</p:spPr>
      </p:pic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685800"/>
            <a:ext cx="6477000" cy="17526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133600"/>
            <a:ext cx="6477000" cy="1981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400" i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A3300DC3-7981-40C5-BA88-F4F543AD49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89BD6-E7FD-46D2-931A-7CB7FB7DCE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838200"/>
            <a:ext cx="2286000" cy="518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838200"/>
            <a:ext cx="6705600" cy="5181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C739F-D144-4E08-BD56-3896B4DD29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C2CC3-BBB4-4FB6-AE35-CD46F515E1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3B2AD-E22F-4CA0-9DF6-6FA4D11FF0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BC42E-F05D-427F-A6C0-772A92B54C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8D58C-F779-4FA4-BE48-9D4A5E1293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9CEBE-060A-4C6A-BA3F-709F30BADB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2558B-E6B2-4BF1-B1B1-856DF9A966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173E7-E353-491F-9BD9-355EE2999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205F7-B393-4633-80FC-96959045E8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3" name="Picture 13" descr="scifair_INSID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</p:spPr>
      </p:pic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8382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2667000"/>
            <a:ext cx="8991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8D1F16E8-852D-48D1-AD2E-6DC745AD28A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1114425" y="1609725"/>
            <a:ext cx="6934200" cy="19050"/>
          </a:xfrm>
          <a:prstGeom prst="rect">
            <a:avLst/>
          </a:prstGeom>
          <a:solidFill>
            <a:srgbClr val="808080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700">
          <a:solidFill>
            <a:schemeClr val="tx2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600">
          <a:solidFill>
            <a:schemeClr val="tx2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500">
          <a:solidFill>
            <a:schemeClr val="tx2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924800" cy="1752600"/>
          </a:xfrm>
        </p:spPr>
        <p:txBody>
          <a:bodyPr/>
          <a:lstStyle/>
          <a:p>
            <a:r>
              <a:rPr lang="en-US" sz="3500" dirty="0"/>
              <a:t> Research proposal  Project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209800"/>
            <a:ext cx="7162800" cy="2590800"/>
          </a:xfrm>
        </p:spPr>
        <p:txBody>
          <a:bodyPr/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en-GB" sz="1600" dirty="0">
                <a:ea typeface="Calibri" panose="020F0502020204030204" pitchFamily="34" charset="0"/>
                <a:cs typeface="Arial" panose="020B0604020202020204" pitchFamily="34" charset="0"/>
              </a:rPr>
              <a:t>Strength Training Impact on Patients Suffering from Acute and Chronic Stroke </a:t>
            </a:r>
          </a:p>
          <a:p>
            <a:r>
              <a:rPr lang="en-US" sz="1500" dirty="0"/>
              <a:t>Student Name:</a:t>
            </a:r>
          </a:p>
          <a:p>
            <a:r>
              <a:rPr lang="en-US" sz="1500" dirty="0"/>
              <a:t>Professors Name</a:t>
            </a:r>
          </a:p>
          <a:p>
            <a:r>
              <a:rPr lang="en-US" sz="1500" dirty="0"/>
              <a:t>Institution </a:t>
            </a:r>
            <a:r>
              <a:rPr lang="en-GB" sz="1500" dirty="0"/>
              <a:t>Affiliation </a:t>
            </a:r>
            <a:endParaRPr lang="en-US" sz="15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  <p:bldP spid="410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663575"/>
            <a:ext cx="9144000" cy="1298575"/>
          </a:xfrm>
        </p:spPr>
        <p:txBody>
          <a:bodyPr/>
          <a:lstStyle/>
          <a:p>
            <a:r>
              <a:rPr lang="en-US" dirty="0"/>
              <a:t>Research question  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2362200"/>
            <a:ext cx="9144000" cy="3657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GB" dirty="0"/>
              <a:t>Does strength training improve the health of acute and chronic stroke?</a:t>
            </a:r>
            <a:endParaRPr lang="en-US" dirty="0"/>
          </a:p>
        </p:txBody>
      </p:sp>
    </p:spTree>
  </p:cSld>
  <p:clrMapOvr>
    <a:masterClrMapping/>
  </p:clrMapOvr>
  <p:transition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literature 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010400" cy="4267200"/>
          </a:xfrm>
        </p:spPr>
        <p:txBody>
          <a:bodyPr/>
          <a:lstStyle/>
          <a:p>
            <a:pPr algn="l">
              <a:buFont typeface="Wingdings" panose="05000000000000000000" pitchFamily="2" charset="2"/>
              <a:buChar char="v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Stroke occurs when the brain tissue is cut off or when capillaries in the brain burst (</a:t>
            </a:r>
            <a:r>
              <a:rPr lang="en-GB" sz="20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El-</a:t>
            </a:r>
            <a:r>
              <a:rPr lang="en-GB" sz="20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Nashar</a:t>
            </a:r>
            <a:r>
              <a:rPr lang="en-GB" sz="20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et al 2019)</a:t>
            </a:r>
            <a:endParaRPr lang="en-US" sz="1900" dirty="0">
              <a:solidFill>
                <a:srgbClr val="222222"/>
              </a:solidFill>
              <a:effectLst/>
            </a:endParaRPr>
          </a:p>
          <a:p>
            <a:pPr algn="l">
              <a:buFont typeface="Wingdings" panose="05000000000000000000" pitchFamily="2" charset="2"/>
              <a:buChar char="v"/>
            </a:pP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atients with stroke have typically engaged in mild fitness </a:t>
            </a:r>
            <a:r>
              <a:rPr lang="en-GB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prograns</a:t>
            </a: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with a focus on inhibiting irregular </a:t>
            </a:r>
            <a:r>
              <a:rPr lang="en-GB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mspasticity</a:t>
            </a: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GB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Patten et al, 2004, </a:t>
            </a:r>
            <a:r>
              <a:rPr lang="en-GB" sz="2000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p.6</a:t>
            </a:r>
            <a:r>
              <a:rPr lang="en-GB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 Stroke occurs when the brain tissue is cut off or when capillaries in the brain burst (</a:t>
            </a:r>
            <a:r>
              <a:rPr lang="en-GB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El-</a:t>
            </a:r>
            <a:r>
              <a:rPr lang="en-GB" sz="2000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Nashar</a:t>
            </a:r>
            <a:r>
              <a:rPr lang="en-GB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et al 2019) m</a:t>
            </a: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uscle tone while facilitating regular activity habits. </a:t>
            </a:r>
            <a:endParaRPr lang="en-GB" sz="2000" dirty="0">
              <a:latin typeface="Times New Roman" panose="02020603050405020304" pitchFamily="18" charset="0"/>
            </a:endParaRPr>
          </a:p>
          <a:p>
            <a:pPr algn="l">
              <a:buFont typeface="Wingdings" panose="05000000000000000000" pitchFamily="2" charset="2"/>
              <a:buChar char="v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functional pairing of the cortical electroencephalogram (EEG), and muscle electromyogram may be used to determine cortical regulation of muscle movement( EEG).</a:t>
            </a:r>
          </a:p>
        </p:txBody>
      </p:sp>
    </p:spTree>
  </p:cSld>
  <p:clrMapOvr>
    <a:masterClrMapping/>
  </p:clrMapOvr>
  <p:transition>
    <p:check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010400" cy="4267200"/>
          </a:xfrm>
        </p:spPr>
        <p:txBody>
          <a:bodyPr/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 Independence during the stand-sit motion, the highly physically strenuous part of the move, is linked to the force applied by the muscle activation. 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While the intensity of sides' knee extensors gets associated with stand-sit- freedom, the strongest associations typically occur when power sides' knee extensors become combined with the weight of the body. </a:t>
            </a:r>
          </a:p>
        </p:txBody>
      </p:sp>
    </p:spTree>
    <p:extLst>
      <p:ext uri="{BB962C8B-B14F-4D97-AF65-F5344CB8AC3E}">
        <p14:creationId xmlns:p14="http://schemas.microsoft.com/office/powerpoint/2010/main" val="3152385447"/>
      </p:ext>
    </p:extLst>
  </p:cSld>
  <p:clrMapOvr>
    <a:masterClrMapping/>
  </p:clrMapOvr>
  <p:transition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819150"/>
            <a:ext cx="8458200" cy="990600"/>
          </a:xfrm>
        </p:spPr>
        <p:txBody>
          <a:bodyPr/>
          <a:lstStyle/>
          <a:p>
            <a:r>
              <a:rPr lang="en-US"/>
              <a:t>Variables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7772400" cy="4953000"/>
          </a:xfrm>
        </p:spPr>
        <p:txBody>
          <a:bodyPr/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Such resistive load has a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favorable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association with the extent of change. </a:t>
            </a:r>
          </a:p>
          <a:p>
            <a:pPr marL="0" indent="0" algn="l">
              <a:buNone/>
            </a:pPr>
            <a:endParaRPr lang="en-US" dirty="0"/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Strength training, referred to Progressive Resistance Training, incorporates trainings associated with increasing the resistive loads.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usually done at various advancing levels.  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least 2 - 4 weeks, the training load is gradually raised to ensure an acute feedback mascle gain. 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Muscle power is statistically and statistically important in stroke cases:</a:t>
            </a:r>
          </a:p>
          <a:p>
            <a:pPr algn="l"/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force = mass * acceleration.  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uscle contraction is used to decelerate or accelerate body part entire body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rate of deceleration or acceleration is affected by the levels at which stroke impacts the stresses that tissues will produce. 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Muscle power is significant to vary degrees based on the demands of the cognitive activities in which muscle power is needed.</a:t>
            </a:r>
          </a:p>
          <a:p>
            <a:pPr algn="l"/>
            <a:endParaRPr lang="en-US" b="1" dirty="0"/>
          </a:p>
        </p:txBody>
      </p:sp>
    </p:spTree>
  </p:cSld>
  <p:clrMapOvr>
    <a:masterClrMapping/>
  </p:clrMapOvr>
  <p:transition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876300"/>
            <a:ext cx="9144000" cy="914400"/>
          </a:xfrm>
        </p:spPr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001000" cy="4267200"/>
          </a:xfrm>
        </p:spPr>
        <p:txBody>
          <a:bodyPr/>
          <a:lstStyle/>
          <a:p>
            <a:pPr marL="741680" indent="-741680">
              <a:lnSpc>
                <a:spcPct val="200000"/>
              </a:lnSpc>
              <a:spcAft>
                <a:spcPts val="800"/>
              </a:spcAft>
              <a:tabLst>
                <a:tab pos="742950" algn="l"/>
              </a:tabLst>
            </a:pP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El-</a:t>
            </a:r>
            <a:r>
              <a:rPr lang="en-GB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Nashar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H., </a:t>
            </a:r>
            <a:r>
              <a:rPr lang="en-GB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ElWishy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A., Helmy, H., &amp; El-</a:t>
            </a:r>
            <a:r>
              <a:rPr lang="en-GB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Rwainy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R. (2019). Do core stability exercises improve upper limb function in chronic stroke patients?. </a:t>
            </a:r>
            <a:r>
              <a:rPr lang="en-GB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Egyptian Journal of Neurology, Psychiatry and Neurosurgery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GB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55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(1), 1-9.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1680" indent="-741680">
              <a:lnSpc>
                <a:spcPct val="200000"/>
              </a:lnSpc>
              <a:spcAft>
                <a:spcPts val="800"/>
              </a:spcAft>
              <a:tabLst>
                <a:tab pos="742950" algn="l"/>
              </a:tabLst>
            </a:pP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Patten, C., </a:t>
            </a:r>
            <a:r>
              <a:rPr lang="en-GB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Lexell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J., &amp; Brown, H. E. (2004). Weakness and strength training in persons with poststroke hemiplegia: rationale, method, and efficacy. </a:t>
            </a:r>
            <a:r>
              <a:rPr lang="en-GB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Journal of Rehabilitation Research &amp; Development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GB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41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/>
  </p:transition>
</p:sld>
</file>

<file path=ppt/theme/theme1.xml><?xml version="1.0" encoding="utf-8"?>
<a:theme xmlns:a="http://schemas.openxmlformats.org/drawingml/2006/main" name="Presentation for science fair project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Verdan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for science fair project</Template>
  <TotalTime>41</TotalTime>
  <Words>433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Verdana</vt:lpstr>
      <vt:lpstr>Wingdings</vt:lpstr>
      <vt:lpstr>Presentation for science fair project</vt:lpstr>
      <vt:lpstr> Research proposal  Project</vt:lpstr>
      <vt:lpstr>Research question  </vt:lpstr>
      <vt:lpstr>Review of literature </vt:lpstr>
      <vt:lpstr>PowerPoint Presentation</vt:lpstr>
      <vt:lpstr>Variables</vt:lpstr>
      <vt:lpstr>References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Fair Project</dc:title>
  <dc:creator>MaryJo</dc:creator>
  <cp:lastModifiedBy>RATEMO EDWIN</cp:lastModifiedBy>
  <cp:revision>7</cp:revision>
  <cp:lastPrinted>1601-01-01T00:00:00Z</cp:lastPrinted>
  <dcterms:created xsi:type="dcterms:W3CDTF">2010-01-17T17:16:29Z</dcterms:created>
  <dcterms:modified xsi:type="dcterms:W3CDTF">2021-05-10T13:45:58Z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TC010183731033</vt:lpwstr>
  </property>
</Properties>
</file>